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9144000"/>
  <p:notesSz cx="6858000" cy="9144000"/>
  <p:embeddedFontLst>
    <p:embeddedFont>
      <p:font typeface="Questrial"/>
      <p:regular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Questrial-regular.fnt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9265b01d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9265b01d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1775561ca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1775561c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Learn animal names and motion first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Learn sound that animal makes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Learn where the animal lives (Allie Alligator lives in letter A)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We use Beanie babies/flash cards/songs/games to teach these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By Nov/Dec. We are starting to blend CV syllables together (with use of Beanie babies)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By Dec./Jan. We are starting to blend CVC words together  ( with use of beanie babies)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**  Other things learned through Phonics…. Long vowels, silent E, diagraphs SH/CH/TH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1775561ca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1775561c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2d07e0e63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12d07e0e63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1775561ca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1775561c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2d594528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12d59452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989daeff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989daeff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d07e0e6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2d07e0e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2d07e0e63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2d07e0e6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d07e0e63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2d07e0e6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d07e0e63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d07e0e63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569c21179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569c21179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2d07e0e63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2d07e0e6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775561ca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1775561c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1775561ca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1775561c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775561c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1775561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9" name="Google Shape;59;p2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0" name="Google Shape;60;p2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6" name="Google Shape;116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7" name="Google Shape;117;p1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8" name="Google Shape;118;p1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9" name="Google Shape;119;p1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3" name="Google Shape;63;p3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4" name="Google Shape;64;p3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5" name="Google Shape;65;p3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6" name="Google Shape;66;p3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 txBox="1"/>
          <p:nvPr>
            <p:ph type="title"/>
          </p:nvPr>
        </p:nvSpPr>
        <p:spPr>
          <a:xfrm rot="5400000">
            <a:off x="4752975" y="1857375"/>
            <a:ext cx="5334000" cy="1924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69" name="Google Shape;69;p4"/>
          <p:cNvSpPr txBox="1"/>
          <p:nvPr>
            <p:ph idx="1" type="body"/>
          </p:nvPr>
        </p:nvSpPr>
        <p:spPr>
          <a:xfrm rot="5400000">
            <a:off x="828675" y="9525"/>
            <a:ext cx="5334000" cy="56197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0" name="Google Shape;70;p4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1" name="Google Shape;71;p4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2" name="Google Shape;72;p4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5" name="Google Shape;75;p5"/>
          <p:cNvSpPr txBox="1"/>
          <p:nvPr>
            <p:ph idx="1" type="body"/>
          </p:nvPr>
        </p:nvSpPr>
        <p:spPr>
          <a:xfrm rot="5400000">
            <a:off x="2705100" y="-190500"/>
            <a:ext cx="3657600" cy="7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6" name="Google Shape;76;p5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7" name="Google Shape;77;p5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78" name="Google Shape;78;p5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1" name="Google Shape;81;p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2" name="Google Shape;82;p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0" i="0" sz="1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3" name="Google Shape;83;p6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4" name="Google Shape;84;p6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5" name="Google Shape;85;p6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8" name="Google Shape;88;p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9" name="Google Shape;89;p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0" i="0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0" i="0" sz="1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0" i="0" sz="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1" name="Google Shape;91;p7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2" name="Google Shape;92;p7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5" name="Google Shape;95;p8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6" name="Google Shape;96;p8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7" name="Google Shape;97;p8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0" name="Google Shape;100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b="1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2" name="Google Shape;102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  <a:defRPr b="1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None/>
              <a:defRPr b="1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None/>
              <a:defRPr b="1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b="1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3" name="Google Shape;103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•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»"/>
              <a:defRPr b="0" i="0" sz="1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4" name="Google Shape;104;p9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5" name="Google Shape;105;p9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6" name="Google Shape;106;p9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9" name="Google Shape;109;p10"/>
          <p:cNvSpPr txBox="1"/>
          <p:nvPr>
            <p:ph idx="1" type="body"/>
          </p:nvPr>
        </p:nvSpPr>
        <p:spPr>
          <a:xfrm>
            <a:off x="6858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0" name="Google Shape;110;p10"/>
          <p:cNvSpPr txBox="1"/>
          <p:nvPr>
            <p:ph idx="2" type="body"/>
          </p:nvPr>
        </p:nvSpPr>
        <p:spPr>
          <a:xfrm>
            <a:off x="4610100" y="1828800"/>
            <a:ext cx="37719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•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–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•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»"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1" name="Google Shape;111;p10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2" name="Google Shape;112;p10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3" name="Google Shape;113;p10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 rot="-3180000">
            <a:off x="7777956" y="-15081"/>
            <a:ext cx="1162050" cy="2084387"/>
          </a:xfrm>
          <a:custGeom>
            <a:rect b="b" l="l" r="r" t="t"/>
            <a:pathLst>
              <a:path extrusionOk="0" h="120000" w="120000">
                <a:moveTo>
                  <a:pt x="120000" y="14096"/>
                </a:moveTo>
                <a:lnTo>
                  <a:pt x="106028" y="2604"/>
                </a:lnTo>
                <a:lnTo>
                  <a:pt x="92635" y="0"/>
                </a:lnTo>
                <a:lnTo>
                  <a:pt x="4547" y="91513"/>
                </a:lnTo>
                <a:lnTo>
                  <a:pt x="4547" y="105089"/>
                </a:lnTo>
                <a:lnTo>
                  <a:pt x="0" y="118209"/>
                </a:lnTo>
                <a:lnTo>
                  <a:pt x="2976" y="120000"/>
                </a:lnTo>
                <a:lnTo>
                  <a:pt x="18229" y="109224"/>
                </a:lnTo>
                <a:lnTo>
                  <a:pt x="30589" y="105089"/>
                </a:lnTo>
                <a:lnTo>
                  <a:pt x="120000" y="140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0" type="dt"/>
          </p:nvPr>
        </p:nvSpPr>
        <p:spPr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2" type="sldNum"/>
          </p:nvPr>
        </p:nvSpPr>
        <p:spPr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/>
          <p:nvPr/>
        </p:nvSpPr>
        <p:spPr>
          <a:xfrm rot="-3180000">
            <a:off x="7865268" y="24606"/>
            <a:ext cx="1165225" cy="2097087"/>
          </a:xfrm>
          <a:custGeom>
            <a:rect b="b" l="l" r="r" t="t"/>
            <a:pathLst>
              <a:path extrusionOk="0" h="120000" w="120000">
                <a:moveTo>
                  <a:pt x="94524" y="0"/>
                </a:moveTo>
                <a:lnTo>
                  <a:pt x="5358" y="91871"/>
                </a:lnTo>
                <a:lnTo>
                  <a:pt x="5400" y="103732"/>
                </a:lnTo>
                <a:lnTo>
                  <a:pt x="0" y="117731"/>
                </a:lnTo>
                <a:lnTo>
                  <a:pt x="2061" y="120000"/>
                </a:lnTo>
                <a:lnTo>
                  <a:pt x="17396" y="108625"/>
                </a:lnTo>
                <a:lnTo>
                  <a:pt x="31453" y="104347"/>
                </a:lnTo>
                <a:lnTo>
                  <a:pt x="120000" y="13869"/>
                </a:lnTo>
                <a:lnTo>
                  <a:pt x="106726" y="3110"/>
                </a:lnTo>
                <a:lnTo>
                  <a:pt x="94524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" name="Google Shape;13;p1"/>
          <p:cNvSpPr/>
          <p:nvPr/>
        </p:nvSpPr>
        <p:spPr>
          <a:xfrm rot="-3180000">
            <a:off x="7831137" y="192087"/>
            <a:ext cx="1025525" cy="1571625"/>
          </a:xfrm>
          <a:custGeom>
            <a:rect b="b" l="l" r="r" t="t"/>
            <a:pathLst>
              <a:path extrusionOk="0" h="120000" w="120000">
                <a:moveTo>
                  <a:pt x="0" y="107382"/>
                </a:moveTo>
                <a:lnTo>
                  <a:pt x="20242" y="110320"/>
                </a:lnTo>
                <a:lnTo>
                  <a:pt x="34486" y="120000"/>
                </a:lnTo>
                <a:lnTo>
                  <a:pt x="120000" y="17241"/>
                </a:lnTo>
                <a:lnTo>
                  <a:pt x="99242" y="3543"/>
                </a:lnTo>
                <a:lnTo>
                  <a:pt x="88934" y="0"/>
                </a:lnTo>
                <a:lnTo>
                  <a:pt x="0" y="107382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4" name="Google Shape;14;p1"/>
          <p:cNvGrpSpPr/>
          <p:nvPr/>
        </p:nvGrpSpPr>
        <p:grpSpPr>
          <a:xfrm>
            <a:off x="7937" y="5540375"/>
            <a:ext cx="1784350" cy="1246187"/>
            <a:chOff x="7937" y="5540375"/>
            <a:chExt cx="1784350" cy="1246187"/>
          </a:xfrm>
        </p:grpSpPr>
        <p:sp>
          <p:nvSpPr>
            <p:cNvPr id="15" name="Google Shape;15;p1"/>
            <p:cNvSpPr/>
            <p:nvPr/>
          </p:nvSpPr>
          <p:spPr>
            <a:xfrm>
              <a:off x="38100" y="5564187"/>
              <a:ext cx="1728787" cy="1030287"/>
            </a:xfrm>
            <a:custGeom>
              <a:rect b="b" l="l" r="r" t="t"/>
              <a:pathLst>
                <a:path extrusionOk="0" h="120000" w="120000">
                  <a:moveTo>
                    <a:pt x="87478" y="116486"/>
                  </a:moveTo>
                  <a:lnTo>
                    <a:pt x="78272" y="102249"/>
                  </a:lnTo>
                  <a:lnTo>
                    <a:pt x="73367" y="44098"/>
                  </a:lnTo>
                  <a:lnTo>
                    <a:pt x="117905" y="30508"/>
                  </a:lnTo>
                  <a:lnTo>
                    <a:pt x="120000" y="18767"/>
                  </a:lnTo>
                  <a:lnTo>
                    <a:pt x="115700" y="9244"/>
                  </a:lnTo>
                  <a:lnTo>
                    <a:pt x="70335" y="19506"/>
                  </a:lnTo>
                  <a:lnTo>
                    <a:pt x="67193" y="2958"/>
                  </a:lnTo>
                  <a:lnTo>
                    <a:pt x="59807" y="0"/>
                  </a:lnTo>
                  <a:lnTo>
                    <a:pt x="52806" y="2588"/>
                  </a:lnTo>
                  <a:lnTo>
                    <a:pt x="48948" y="9799"/>
                  </a:lnTo>
                  <a:lnTo>
                    <a:pt x="51649" y="26348"/>
                  </a:lnTo>
                  <a:lnTo>
                    <a:pt x="36380" y="40770"/>
                  </a:lnTo>
                  <a:lnTo>
                    <a:pt x="54184" y="43728"/>
                  </a:lnTo>
                  <a:lnTo>
                    <a:pt x="61295" y="82187"/>
                  </a:lnTo>
                  <a:lnTo>
                    <a:pt x="7772" y="43359"/>
                  </a:lnTo>
                  <a:lnTo>
                    <a:pt x="2535" y="47057"/>
                  </a:lnTo>
                  <a:lnTo>
                    <a:pt x="0" y="58798"/>
                  </a:lnTo>
                  <a:lnTo>
                    <a:pt x="3031" y="72018"/>
                  </a:lnTo>
                  <a:lnTo>
                    <a:pt x="62783" y="119075"/>
                  </a:lnTo>
                  <a:lnTo>
                    <a:pt x="75957" y="116117"/>
                  </a:lnTo>
                  <a:lnTo>
                    <a:pt x="86541" y="120000"/>
                  </a:lnTo>
                  <a:lnTo>
                    <a:pt x="87478" y="116486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622425" y="5686425"/>
              <a:ext cx="112712" cy="204787"/>
            </a:xfrm>
            <a:custGeom>
              <a:rect b="b" l="l" r="r" t="t"/>
              <a:pathLst>
                <a:path extrusionOk="0" h="120000" w="120000">
                  <a:moveTo>
                    <a:pt x="0" y="3255"/>
                  </a:moveTo>
                  <a:lnTo>
                    <a:pt x="100699" y="0"/>
                  </a:lnTo>
                  <a:lnTo>
                    <a:pt x="120000" y="108372"/>
                  </a:lnTo>
                  <a:lnTo>
                    <a:pt x="6713" y="120000"/>
                  </a:lnTo>
                  <a:lnTo>
                    <a:pt x="0" y="325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31750" y="5991225"/>
              <a:ext cx="1257300" cy="650875"/>
            </a:xfrm>
            <a:custGeom>
              <a:rect b="b" l="l" r="r" t="t"/>
              <a:pathLst>
                <a:path extrusionOk="0" h="120000" w="120000">
                  <a:moveTo>
                    <a:pt x="10365" y="0"/>
                  </a:moveTo>
                  <a:lnTo>
                    <a:pt x="100706" y="75858"/>
                  </a:lnTo>
                  <a:lnTo>
                    <a:pt x="108045" y="93252"/>
                  </a:lnTo>
                  <a:lnTo>
                    <a:pt x="119999" y="115761"/>
                  </a:lnTo>
                  <a:lnTo>
                    <a:pt x="118411" y="120000"/>
                  </a:lnTo>
                  <a:lnTo>
                    <a:pt x="102143" y="115030"/>
                  </a:lnTo>
                  <a:lnTo>
                    <a:pt x="86633" y="118538"/>
                  </a:lnTo>
                  <a:lnTo>
                    <a:pt x="3177" y="43556"/>
                  </a:lnTo>
                  <a:lnTo>
                    <a:pt x="0" y="21924"/>
                  </a:lnTo>
                  <a:lnTo>
                    <a:pt x="3480" y="4677"/>
                  </a:lnTo>
                  <a:lnTo>
                    <a:pt x="1036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204787" y="6045200"/>
              <a:ext cx="833437" cy="593725"/>
            </a:xfrm>
            <a:custGeom>
              <a:rect b="b" l="l" r="r" t="t"/>
              <a:pathLst>
                <a:path extrusionOk="0" h="120000" w="120000">
                  <a:moveTo>
                    <a:pt x="0" y="52208"/>
                  </a:moveTo>
                  <a:lnTo>
                    <a:pt x="105471" y="120000"/>
                  </a:lnTo>
                  <a:lnTo>
                    <a:pt x="107416" y="85783"/>
                  </a:lnTo>
                  <a:lnTo>
                    <a:pt x="120000" y="67791"/>
                  </a:lnTo>
                  <a:lnTo>
                    <a:pt x="8922" y="0"/>
                  </a:lnTo>
                  <a:lnTo>
                    <a:pt x="0" y="20401"/>
                  </a:lnTo>
                  <a:lnTo>
                    <a:pt x="0" y="52208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19" name="Google Shape;19;p1"/>
            <p:cNvSpPr/>
            <p:nvPr/>
          </p:nvSpPr>
          <p:spPr>
            <a:xfrm>
              <a:off x="769937" y="5607050"/>
              <a:ext cx="214312" cy="192087"/>
            </a:xfrm>
            <a:custGeom>
              <a:rect b="b" l="l" r="r" t="t"/>
              <a:pathLst>
                <a:path extrusionOk="0" h="120000" w="120000">
                  <a:moveTo>
                    <a:pt x="0" y="13941"/>
                  </a:moveTo>
                  <a:lnTo>
                    <a:pt x="70588" y="0"/>
                  </a:lnTo>
                  <a:lnTo>
                    <a:pt x="110735" y="17925"/>
                  </a:lnTo>
                  <a:lnTo>
                    <a:pt x="120000" y="69211"/>
                  </a:lnTo>
                  <a:lnTo>
                    <a:pt x="72352" y="72697"/>
                  </a:lnTo>
                  <a:lnTo>
                    <a:pt x="14117" y="120000"/>
                  </a:lnTo>
                  <a:lnTo>
                    <a:pt x="0" y="1394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1017587" y="6608762"/>
              <a:ext cx="120650" cy="177800"/>
            </a:xfrm>
            <a:custGeom>
              <a:rect b="b" l="l" r="r" t="t"/>
              <a:pathLst>
                <a:path extrusionOk="0" h="120000" w="120000">
                  <a:moveTo>
                    <a:pt x="120000" y="2142"/>
                  </a:moveTo>
                  <a:lnTo>
                    <a:pt x="120000" y="119999"/>
                  </a:lnTo>
                  <a:lnTo>
                    <a:pt x="0" y="4285"/>
                  </a:lnTo>
                  <a:lnTo>
                    <a:pt x="56842" y="0"/>
                  </a:lnTo>
                  <a:lnTo>
                    <a:pt x="120000" y="214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800100" y="5726112"/>
              <a:ext cx="306387" cy="608012"/>
            </a:xfrm>
            <a:custGeom>
              <a:rect b="b" l="l" r="r" t="t"/>
              <a:pathLst>
                <a:path extrusionOk="0" h="120000" w="120000">
                  <a:moveTo>
                    <a:pt x="0" y="12565"/>
                  </a:moveTo>
                  <a:lnTo>
                    <a:pt x="27046" y="0"/>
                  </a:lnTo>
                  <a:lnTo>
                    <a:pt x="72124" y="942"/>
                  </a:lnTo>
                  <a:lnTo>
                    <a:pt x="120000" y="120000"/>
                  </a:lnTo>
                  <a:lnTo>
                    <a:pt x="86735" y="113089"/>
                  </a:lnTo>
                  <a:lnTo>
                    <a:pt x="47253" y="106335"/>
                  </a:lnTo>
                  <a:lnTo>
                    <a:pt x="0" y="1256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2" name="Google Shape;22;p1"/>
            <p:cNvSpPr/>
            <p:nvPr/>
          </p:nvSpPr>
          <p:spPr>
            <a:xfrm>
              <a:off x="1060450" y="5699125"/>
              <a:ext cx="577850" cy="276225"/>
            </a:xfrm>
            <a:custGeom>
              <a:rect b="b" l="l" r="r" t="t"/>
              <a:pathLst>
                <a:path extrusionOk="0" h="120000" w="120000">
                  <a:moveTo>
                    <a:pt x="114065" y="0"/>
                  </a:moveTo>
                  <a:lnTo>
                    <a:pt x="0" y="36551"/>
                  </a:lnTo>
                  <a:lnTo>
                    <a:pt x="4615" y="120000"/>
                  </a:lnTo>
                  <a:lnTo>
                    <a:pt x="117857" y="81724"/>
                  </a:lnTo>
                  <a:lnTo>
                    <a:pt x="120000" y="14827"/>
                  </a:lnTo>
                  <a:lnTo>
                    <a:pt x="11406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550862" y="5862637"/>
              <a:ext cx="247650" cy="106362"/>
            </a:xfrm>
            <a:custGeom>
              <a:rect b="b" l="l" r="r" t="t"/>
              <a:pathLst>
                <a:path extrusionOk="0" h="120000" w="120000">
                  <a:moveTo>
                    <a:pt x="104615" y="0"/>
                  </a:moveTo>
                  <a:lnTo>
                    <a:pt x="0" y="69333"/>
                  </a:lnTo>
                  <a:lnTo>
                    <a:pt x="120000" y="120000"/>
                  </a:lnTo>
                  <a:lnTo>
                    <a:pt x="10461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24" name="Google Shape;24;p1"/>
            <p:cNvGrpSpPr/>
            <p:nvPr/>
          </p:nvGrpSpPr>
          <p:grpSpPr>
            <a:xfrm>
              <a:off x="7937" y="5540375"/>
              <a:ext cx="1784350" cy="1238249"/>
              <a:chOff x="7937" y="5540375"/>
              <a:chExt cx="1784350" cy="1238249"/>
            </a:xfrm>
          </p:grpSpPr>
          <p:grpSp>
            <p:nvGrpSpPr>
              <p:cNvPr id="25" name="Google Shape;25;p1"/>
              <p:cNvGrpSpPr/>
              <p:nvPr/>
            </p:nvGrpSpPr>
            <p:grpSpPr>
              <a:xfrm>
                <a:off x="792162" y="5654675"/>
                <a:ext cx="869950" cy="1123949"/>
                <a:chOff x="792162" y="5654675"/>
                <a:chExt cx="869950" cy="1123949"/>
              </a:xfrm>
            </p:grpSpPr>
            <p:sp>
              <p:nvSpPr>
                <p:cNvPr id="26" name="Google Shape;26;p1"/>
                <p:cNvSpPr/>
                <p:nvPr/>
              </p:nvSpPr>
              <p:spPr>
                <a:xfrm>
                  <a:off x="792162" y="5694362"/>
                  <a:ext cx="249237" cy="138112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73371"/>
                      </a:moveTo>
                      <a:lnTo>
                        <a:pt x="43706" y="6857"/>
                      </a:lnTo>
                      <a:lnTo>
                        <a:pt x="81661" y="0"/>
                      </a:lnTo>
                      <a:lnTo>
                        <a:pt x="111948" y="18514"/>
                      </a:lnTo>
                      <a:lnTo>
                        <a:pt x="120000" y="62399"/>
                      </a:lnTo>
                      <a:lnTo>
                        <a:pt x="64025" y="45942"/>
                      </a:lnTo>
                      <a:lnTo>
                        <a:pt x="28370" y="69257"/>
                      </a:lnTo>
                      <a:lnTo>
                        <a:pt x="4984" y="119999"/>
                      </a:lnTo>
                      <a:lnTo>
                        <a:pt x="0" y="7337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7" name="Google Shape;27;p1"/>
                <p:cNvSpPr/>
                <p:nvPr/>
              </p:nvSpPr>
              <p:spPr>
                <a:xfrm>
                  <a:off x="1009650" y="6567487"/>
                  <a:ext cx="182562" cy="211137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18045"/>
                      </a:moveTo>
                      <a:lnTo>
                        <a:pt x="83478" y="120000"/>
                      </a:lnTo>
                      <a:lnTo>
                        <a:pt x="120000" y="113233"/>
                      </a:lnTo>
                      <a:lnTo>
                        <a:pt x="116347" y="7669"/>
                      </a:lnTo>
                      <a:lnTo>
                        <a:pt x="86608" y="0"/>
                      </a:lnTo>
                      <a:lnTo>
                        <a:pt x="93391" y="88872"/>
                      </a:lnTo>
                      <a:lnTo>
                        <a:pt x="37043" y="1804"/>
                      </a:lnTo>
                      <a:lnTo>
                        <a:pt x="0" y="1804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28" name="Google Shape;28;p1"/>
                <p:cNvSpPr/>
                <p:nvPr/>
              </p:nvSpPr>
              <p:spPr>
                <a:xfrm>
                  <a:off x="1593850" y="5654675"/>
                  <a:ext cx="68262" cy="185737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9743"/>
                      </a:moveTo>
                      <a:lnTo>
                        <a:pt x="49655" y="47692"/>
                      </a:lnTo>
                      <a:lnTo>
                        <a:pt x="60689" y="78974"/>
                      </a:lnTo>
                      <a:lnTo>
                        <a:pt x="37241" y="120000"/>
                      </a:lnTo>
                      <a:lnTo>
                        <a:pt x="110344" y="112820"/>
                      </a:lnTo>
                      <a:lnTo>
                        <a:pt x="120000" y="59487"/>
                      </a:lnTo>
                      <a:lnTo>
                        <a:pt x="63448" y="0"/>
                      </a:lnTo>
                      <a:lnTo>
                        <a:pt x="0" y="974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29" name="Google Shape;29;p1"/>
              <p:cNvSpPr/>
              <p:nvPr/>
            </p:nvSpPr>
            <p:spPr>
              <a:xfrm>
                <a:off x="120650" y="5924550"/>
                <a:ext cx="944562" cy="396875"/>
              </a:xfrm>
              <a:custGeom>
                <a:rect b="b" l="l" r="r" t="t"/>
                <a:pathLst>
                  <a:path extrusionOk="0" h="120000" w="120000">
                    <a:moveTo>
                      <a:pt x="10084" y="0"/>
                    </a:moveTo>
                    <a:lnTo>
                      <a:pt x="120000" y="117600"/>
                    </a:lnTo>
                    <a:lnTo>
                      <a:pt x="108504" y="120000"/>
                    </a:lnTo>
                    <a:lnTo>
                      <a:pt x="0" y="6480"/>
                    </a:lnTo>
                    <a:lnTo>
                      <a:pt x="100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0" name="Google Shape;30;p1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rect b="b" l="l" r="r" t="t"/>
                <a:pathLst>
                  <a:path extrusionOk="0" h="120000" w="120000">
                    <a:moveTo>
                      <a:pt x="3435" y="13783"/>
                    </a:moveTo>
                    <a:lnTo>
                      <a:pt x="39263" y="26756"/>
                    </a:lnTo>
                    <a:lnTo>
                      <a:pt x="79509" y="55540"/>
                    </a:lnTo>
                    <a:lnTo>
                      <a:pt x="107975" y="98513"/>
                    </a:lnTo>
                    <a:lnTo>
                      <a:pt x="80000" y="93243"/>
                    </a:lnTo>
                    <a:lnTo>
                      <a:pt x="34110" y="59189"/>
                    </a:lnTo>
                    <a:lnTo>
                      <a:pt x="12269" y="32432"/>
                    </a:lnTo>
                    <a:lnTo>
                      <a:pt x="26257" y="66081"/>
                    </a:lnTo>
                    <a:lnTo>
                      <a:pt x="66748" y="109459"/>
                    </a:lnTo>
                    <a:lnTo>
                      <a:pt x="114355" y="120000"/>
                    </a:lnTo>
                    <a:lnTo>
                      <a:pt x="120000" y="90810"/>
                    </a:lnTo>
                    <a:lnTo>
                      <a:pt x="96687" y="48648"/>
                    </a:lnTo>
                    <a:lnTo>
                      <a:pt x="41717" y="6891"/>
                    </a:lnTo>
                    <a:lnTo>
                      <a:pt x="0" y="0"/>
                    </a:lnTo>
                    <a:lnTo>
                      <a:pt x="3435" y="1378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31" name="Google Shape;31;p1"/>
              <p:cNvSpPr/>
              <p:nvPr/>
            </p:nvSpPr>
            <p:spPr>
              <a:xfrm>
                <a:off x="896937" y="5842000"/>
                <a:ext cx="169862" cy="377825"/>
              </a:xfrm>
              <a:custGeom>
                <a:rect b="b" l="l" r="r" t="t"/>
                <a:pathLst>
                  <a:path extrusionOk="0" h="120000" w="120000">
                    <a:moveTo>
                      <a:pt x="13521" y="0"/>
                    </a:moveTo>
                    <a:lnTo>
                      <a:pt x="51267" y="6276"/>
                    </a:lnTo>
                    <a:lnTo>
                      <a:pt x="45070" y="48200"/>
                    </a:lnTo>
                    <a:lnTo>
                      <a:pt x="59718" y="82092"/>
                    </a:lnTo>
                    <a:lnTo>
                      <a:pt x="119999" y="113221"/>
                    </a:lnTo>
                    <a:lnTo>
                      <a:pt x="54647" y="120000"/>
                    </a:lnTo>
                    <a:lnTo>
                      <a:pt x="16901" y="86359"/>
                    </a:lnTo>
                    <a:lnTo>
                      <a:pt x="0" y="14309"/>
                    </a:lnTo>
                    <a:lnTo>
                      <a:pt x="135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32" name="Google Shape;32;p1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33" name="Google Shape;33;p1"/>
                <p:cNvSpPr/>
                <p:nvPr/>
              </p:nvSpPr>
              <p:spPr>
                <a:xfrm>
                  <a:off x="1062037" y="6426200"/>
                  <a:ext cx="119062" cy="138112"/>
                </a:xfrm>
                <a:custGeom>
                  <a:rect b="b" l="l" r="r" t="t"/>
                  <a:pathLst>
                    <a:path extrusionOk="0" h="120000" w="120000">
                      <a:moveTo>
                        <a:pt x="88000" y="0"/>
                      </a:moveTo>
                      <a:lnTo>
                        <a:pt x="32000" y="45780"/>
                      </a:lnTo>
                      <a:lnTo>
                        <a:pt x="0" y="120000"/>
                      </a:lnTo>
                      <a:lnTo>
                        <a:pt x="64000" y="110982"/>
                      </a:lnTo>
                      <a:lnTo>
                        <a:pt x="82400" y="58265"/>
                      </a:lnTo>
                      <a:lnTo>
                        <a:pt x="120000" y="18728"/>
                      </a:lnTo>
                      <a:lnTo>
                        <a:pt x="88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4" name="Google Shape;34;p1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rect b="b" l="l" r="r" t="t"/>
                  <a:pathLst>
                    <a:path extrusionOk="0" h="120000" w="120000">
                      <a:moveTo>
                        <a:pt x="11116" y="0"/>
                      </a:moveTo>
                      <a:lnTo>
                        <a:pt x="4489" y="7090"/>
                      </a:lnTo>
                      <a:lnTo>
                        <a:pt x="0" y="28363"/>
                      </a:lnTo>
                      <a:lnTo>
                        <a:pt x="4774" y="48818"/>
                      </a:lnTo>
                      <a:lnTo>
                        <a:pt x="84228" y="118227"/>
                      </a:lnTo>
                      <a:lnTo>
                        <a:pt x="101330" y="113863"/>
                      </a:lnTo>
                      <a:lnTo>
                        <a:pt x="115154" y="120000"/>
                      </a:lnTo>
                      <a:lnTo>
                        <a:pt x="120000" y="110181"/>
                      </a:lnTo>
                      <a:lnTo>
                        <a:pt x="107030" y="90545"/>
                      </a:lnTo>
                      <a:lnTo>
                        <a:pt x="101757" y="69818"/>
                      </a:lnTo>
                      <a:lnTo>
                        <a:pt x="97553" y="71863"/>
                      </a:lnTo>
                      <a:lnTo>
                        <a:pt x="102541" y="90545"/>
                      </a:lnTo>
                      <a:lnTo>
                        <a:pt x="112446" y="110454"/>
                      </a:lnTo>
                      <a:lnTo>
                        <a:pt x="100688" y="107318"/>
                      </a:lnTo>
                      <a:lnTo>
                        <a:pt x="86864" y="111000"/>
                      </a:lnTo>
                      <a:lnTo>
                        <a:pt x="89429" y="88636"/>
                      </a:lnTo>
                      <a:lnTo>
                        <a:pt x="95344" y="73363"/>
                      </a:lnTo>
                      <a:lnTo>
                        <a:pt x="88432" y="75272"/>
                      </a:lnTo>
                      <a:lnTo>
                        <a:pt x="83016" y="89727"/>
                      </a:lnTo>
                      <a:lnTo>
                        <a:pt x="81163" y="107863"/>
                      </a:lnTo>
                      <a:lnTo>
                        <a:pt x="7624" y="42272"/>
                      </a:lnTo>
                      <a:lnTo>
                        <a:pt x="5700" y="29318"/>
                      </a:lnTo>
                      <a:lnTo>
                        <a:pt x="7339" y="12954"/>
                      </a:lnTo>
                      <a:lnTo>
                        <a:pt x="15463" y="0"/>
                      </a:lnTo>
                      <a:lnTo>
                        <a:pt x="11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5" name="Google Shape;35;p1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rect b="b" l="l" r="r" t="t"/>
                  <a:pathLst>
                    <a:path extrusionOk="0" h="120000" w="120000">
                      <a:moveTo>
                        <a:pt x="87000" y="0"/>
                      </a:moveTo>
                      <a:lnTo>
                        <a:pt x="14250" y="37970"/>
                      </a:lnTo>
                      <a:lnTo>
                        <a:pt x="0" y="82388"/>
                      </a:lnTo>
                      <a:lnTo>
                        <a:pt x="24750" y="112477"/>
                      </a:lnTo>
                      <a:lnTo>
                        <a:pt x="70500" y="120000"/>
                      </a:lnTo>
                      <a:lnTo>
                        <a:pt x="57000" y="55164"/>
                      </a:lnTo>
                      <a:lnTo>
                        <a:pt x="120000" y="6089"/>
                      </a:lnTo>
                      <a:lnTo>
                        <a:pt x="870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6" name="Google Shape;36;p1"/>
                <p:cNvSpPr/>
                <p:nvPr/>
              </p:nvSpPr>
              <p:spPr>
                <a:xfrm>
                  <a:off x="712787" y="5540375"/>
                  <a:ext cx="511175" cy="942975"/>
                </a:xfrm>
                <a:custGeom>
                  <a:rect b="b" l="l" r="r" t="t"/>
                  <a:pathLst>
                    <a:path extrusionOk="0" h="120000" w="120000">
                      <a:moveTo>
                        <a:pt x="40747" y="90505"/>
                      </a:moveTo>
                      <a:lnTo>
                        <a:pt x="0" y="12525"/>
                      </a:lnTo>
                      <a:lnTo>
                        <a:pt x="15140" y="3838"/>
                      </a:lnTo>
                      <a:lnTo>
                        <a:pt x="48224" y="0"/>
                      </a:lnTo>
                      <a:lnTo>
                        <a:pt x="74579" y="5757"/>
                      </a:lnTo>
                      <a:lnTo>
                        <a:pt x="120000" y="120000"/>
                      </a:lnTo>
                      <a:lnTo>
                        <a:pt x="103738" y="110202"/>
                      </a:lnTo>
                      <a:lnTo>
                        <a:pt x="66355" y="9797"/>
                      </a:lnTo>
                      <a:lnTo>
                        <a:pt x="42242" y="6161"/>
                      </a:lnTo>
                      <a:lnTo>
                        <a:pt x="22242" y="7474"/>
                      </a:lnTo>
                      <a:lnTo>
                        <a:pt x="14205" y="14242"/>
                      </a:lnTo>
                      <a:lnTo>
                        <a:pt x="57196" y="93333"/>
                      </a:lnTo>
                      <a:lnTo>
                        <a:pt x="40747" y="9050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7" name="Google Shape;37;p1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6428"/>
                      </a:moveTo>
                      <a:lnTo>
                        <a:pt x="47500" y="46190"/>
                      </a:lnTo>
                      <a:lnTo>
                        <a:pt x="70625" y="75714"/>
                      </a:lnTo>
                      <a:lnTo>
                        <a:pt x="72500" y="120000"/>
                      </a:lnTo>
                      <a:lnTo>
                        <a:pt x="120000" y="120000"/>
                      </a:lnTo>
                      <a:lnTo>
                        <a:pt x="116875" y="85714"/>
                      </a:lnTo>
                      <a:lnTo>
                        <a:pt x="101250" y="49523"/>
                      </a:lnTo>
                      <a:lnTo>
                        <a:pt x="61875" y="14047"/>
                      </a:lnTo>
                      <a:lnTo>
                        <a:pt x="39375" y="0"/>
                      </a:lnTo>
                      <a:lnTo>
                        <a:pt x="0" y="642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8" name="Google Shape;38;p1"/>
                <p:cNvSpPr/>
                <p:nvPr/>
              </p:nvSpPr>
              <p:spPr>
                <a:xfrm>
                  <a:off x="520700" y="5762625"/>
                  <a:ext cx="309562" cy="214312"/>
                </a:xfrm>
                <a:custGeom>
                  <a:rect b="b" l="l" r="r" t="t"/>
                  <a:pathLst>
                    <a:path extrusionOk="0" h="120000" w="120000">
                      <a:moveTo>
                        <a:pt x="91384" y="0"/>
                      </a:moveTo>
                      <a:lnTo>
                        <a:pt x="79076" y="7583"/>
                      </a:lnTo>
                      <a:lnTo>
                        <a:pt x="77846" y="29442"/>
                      </a:lnTo>
                      <a:lnTo>
                        <a:pt x="0" y="75390"/>
                      </a:lnTo>
                      <a:lnTo>
                        <a:pt x="0" y="99033"/>
                      </a:lnTo>
                      <a:lnTo>
                        <a:pt x="87384" y="100817"/>
                      </a:lnTo>
                      <a:lnTo>
                        <a:pt x="98461" y="120000"/>
                      </a:lnTo>
                      <a:lnTo>
                        <a:pt x="120000" y="118661"/>
                      </a:lnTo>
                      <a:lnTo>
                        <a:pt x="117846" y="84758"/>
                      </a:lnTo>
                      <a:lnTo>
                        <a:pt x="35692" y="78513"/>
                      </a:lnTo>
                      <a:lnTo>
                        <a:pt x="102461" y="39702"/>
                      </a:lnTo>
                      <a:lnTo>
                        <a:pt x="91384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39" name="Google Shape;39;p1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37075"/>
                      </a:moveTo>
                      <a:lnTo>
                        <a:pt x="110053" y="0"/>
                      </a:lnTo>
                      <a:lnTo>
                        <a:pt x="118087" y="22075"/>
                      </a:lnTo>
                      <a:lnTo>
                        <a:pt x="120000" y="51226"/>
                      </a:lnTo>
                      <a:lnTo>
                        <a:pt x="115154" y="79811"/>
                      </a:lnTo>
                      <a:lnTo>
                        <a:pt x="7268" y="120000"/>
                      </a:lnTo>
                      <a:lnTo>
                        <a:pt x="6758" y="108679"/>
                      </a:lnTo>
                      <a:lnTo>
                        <a:pt x="110053" y="68490"/>
                      </a:lnTo>
                      <a:lnTo>
                        <a:pt x="113878" y="41037"/>
                      </a:lnTo>
                      <a:lnTo>
                        <a:pt x="107120" y="16132"/>
                      </a:lnTo>
                      <a:lnTo>
                        <a:pt x="0" y="52358"/>
                      </a:lnTo>
                      <a:lnTo>
                        <a:pt x="0" y="3707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0" name="Google Shape;40;p1"/>
                <p:cNvSpPr/>
                <p:nvPr/>
              </p:nvSpPr>
              <p:spPr>
                <a:xfrm>
                  <a:off x="1138237" y="5724525"/>
                  <a:ext cx="388937" cy="136525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87398"/>
                      </a:moveTo>
                      <a:lnTo>
                        <a:pt x="16229" y="120000"/>
                      </a:lnTo>
                      <a:lnTo>
                        <a:pt x="54590" y="115144"/>
                      </a:lnTo>
                      <a:lnTo>
                        <a:pt x="102786" y="80462"/>
                      </a:lnTo>
                      <a:lnTo>
                        <a:pt x="120000" y="29132"/>
                      </a:lnTo>
                      <a:lnTo>
                        <a:pt x="108934" y="1387"/>
                      </a:lnTo>
                      <a:lnTo>
                        <a:pt x="62213" y="0"/>
                      </a:lnTo>
                      <a:lnTo>
                        <a:pt x="27049" y="8323"/>
                      </a:lnTo>
                      <a:lnTo>
                        <a:pt x="3688" y="52716"/>
                      </a:lnTo>
                      <a:lnTo>
                        <a:pt x="27540" y="65895"/>
                      </a:lnTo>
                      <a:lnTo>
                        <a:pt x="67622" y="36763"/>
                      </a:lnTo>
                      <a:lnTo>
                        <a:pt x="102295" y="36763"/>
                      </a:lnTo>
                      <a:lnTo>
                        <a:pt x="65901" y="76300"/>
                      </a:lnTo>
                      <a:lnTo>
                        <a:pt x="34918" y="87398"/>
                      </a:lnTo>
                      <a:lnTo>
                        <a:pt x="0" y="8739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41" name="Google Shape;41;p1"/>
          <p:cNvGrpSpPr/>
          <p:nvPr/>
        </p:nvGrpSpPr>
        <p:grpSpPr>
          <a:xfrm>
            <a:off x="8680450" y="2116137"/>
            <a:ext cx="385762" cy="4308475"/>
            <a:chOff x="8680450" y="2116137"/>
            <a:chExt cx="385762" cy="4308475"/>
          </a:xfrm>
        </p:grpSpPr>
        <p:sp>
          <p:nvSpPr>
            <p:cNvPr id="42" name="Google Shape;42;p1"/>
            <p:cNvSpPr/>
            <p:nvPr/>
          </p:nvSpPr>
          <p:spPr>
            <a:xfrm flipH="1">
              <a:off x="8680450" y="4159250"/>
              <a:ext cx="325437" cy="2265362"/>
            </a:xfrm>
            <a:custGeom>
              <a:rect b="b" l="l" r="r" t="t"/>
              <a:pathLst>
                <a:path extrusionOk="0" h="120000" w="12000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3" name="Google Shape;43;p1"/>
            <p:cNvSpPr/>
            <p:nvPr/>
          </p:nvSpPr>
          <p:spPr>
            <a:xfrm flipH="1">
              <a:off x="8740775" y="2116137"/>
              <a:ext cx="325437" cy="2592387"/>
            </a:xfrm>
            <a:custGeom>
              <a:rect b="b" l="l" r="r" t="t"/>
              <a:pathLst>
                <a:path extrusionOk="0" h="120000" w="120000">
                  <a:moveTo>
                    <a:pt x="107564" y="115958"/>
                  </a:moveTo>
                  <a:lnTo>
                    <a:pt x="59067" y="108205"/>
                  </a:lnTo>
                  <a:lnTo>
                    <a:pt x="49585" y="102253"/>
                  </a:lnTo>
                  <a:lnTo>
                    <a:pt x="57668" y="93398"/>
                  </a:lnTo>
                  <a:lnTo>
                    <a:pt x="91865" y="82706"/>
                  </a:lnTo>
                  <a:lnTo>
                    <a:pt x="99637" y="76056"/>
                  </a:lnTo>
                  <a:lnTo>
                    <a:pt x="91865" y="71573"/>
                  </a:lnTo>
                  <a:lnTo>
                    <a:pt x="62331" y="68303"/>
                  </a:lnTo>
                  <a:lnTo>
                    <a:pt x="56113" y="64188"/>
                  </a:lnTo>
                  <a:lnTo>
                    <a:pt x="66839" y="58309"/>
                  </a:lnTo>
                  <a:lnTo>
                    <a:pt x="115181" y="42473"/>
                  </a:lnTo>
                  <a:lnTo>
                    <a:pt x="120000" y="34721"/>
                  </a:lnTo>
                  <a:lnTo>
                    <a:pt x="107564" y="26197"/>
                  </a:lnTo>
                  <a:lnTo>
                    <a:pt x="66839" y="22155"/>
                  </a:lnTo>
                  <a:lnTo>
                    <a:pt x="31088" y="15505"/>
                  </a:lnTo>
                  <a:lnTo>
                    <a:pt x="0" y="0"/>
                  </a:lnTo>
                  <a:lnTo>
                    <a:pt x="4507" y="14035"/>
                  </a:lnTo>
                  <a:lnTo>
                    <a:pt x="27823" y="22486"/>
                  </a:lnTo>
                  <a:lnTo>
                    <a:pt x="59067" y="27666"/>
                  </a:lnTo>
                  <a:lnTo>
                    <a:pt x="93419" y="30606"/>
                  </a:lnTo>
                  <a:lnTo>
                    <a:pt x="95129" y="38358"/>
                  </a:lnTo>
                  <a:lnTo>
                    <a:pt x="77720" y="46515"/>
                  </a:lnTo>
                  <a:lnTo>
                    <a:pt x="37305" y="60918"/>
                  </a:lnTo>
                  <a:lnTo>
                    <a:pt x="35751" y="70140"/>
                  </a:lnTo>
                  <a:lnTo>
                    <a:pt x="73212" y="75284"/>
                  </a:lnTo>
                  <a:lnTo>
                    <a:pt x="71502" y="80097"/>
                  </a:lnTo>
                  <a:lnTo>
                    <a:pt x="38704" y="90091"/>
                  </a:lnTo>
                  <a:lnTo>
                    <a:pt x="24870" y="99681"/>
                  </a:lnTo>
                  <a:lnTo>
                    <a:pt x="37305" y="110006"/>
                  </a:lnTo>
                  <a:lnTo>
                    <a:pt x="66839" y="115517"/>
                  </a:lnTo>
                  <a:lnTo>
                    <a:pt x="104300" y="120000"/>
                  </a:lnTo>
                  <a:lnTo>
                    <a:pt x="107564" y="115958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44" name="Google Shape;44;p1"/>
          <p:cNvGrpSpPr/>
          <p:nvPr/>
        </p:nvGrpSpPr>
        <p:grpSpPr>
          <a:xfrm>
            <a:off x="7171101" y="-85887"/>
            <a:ext cx="2428148" cy="2245051"/>
            <a:chOff x="7171101" y="-85887"/>
            <a:chExt cx="2428148" cy="2245051"/>
          </a:xfrm>
        </p:grpSpPr>
        <p:grpSp>
          <p:nvGrpSpPr>
            <p:cNvPr id="45" name="Google Shape;45;p1"/>
            <p:cNvGrpSpPr/>
            <p:nvPr/>
          </p:nvGrpSpPr>
          <p:grpSpPr>
            <a:xfrm>
              <a:off x="7171101" y="-85887"/>
              <a:ext cx="2428148" cy="2245051"/>
              <a:chOff x="7171101" y="-85887"/>
              <a:chExt cx="2428148" cy="2245051"/>
            </a:xfrm>
          </p:grpSpPr>
          <p:sp>
            <p:nvSpPr>
              <p:cNvPr id="46" name="Google Shape;46;p1"/>
              <p:cNvSpPr/>
              <p:nvPr/>
            </p:nvSpPr>
            <p:spPr>
              <a:xfrm rot="-3180000">
                <a:off x="8620125" y="1724025"/>
                <a:ext cx="98425" cy="457200"/>
              </a:xfrm>
              <a:custGeom>
                <a:rect b="b" l="l" r="r" t="t"/>
                <a:pathLst>
                  <a:path extrusionOk="0" h="120000" w="120000">
                    <a:moveTo>
                      <a:pt x="60244" y="1339"/>
                    </a:moveTo>
                    <a:lnTo>
                      <a:pt x="64163" y="50918"/>
                    </a:lnTo>
                    <a:lnTo>
                      <a:pt x="0" y="120000"/>
                    </a:lnTo>
                    <a:lnTo>
                      <a:pt x="38693" y="117468"/>
                    </a:lnTo>
                    <a:lnTo>
                      <a:pt x="106775" y="55980"/>
                    </a:lnTo>
                    <a:lnTo>
                      <a:pt x="120000" y="0"/>
                    </a:lnTo>
                    <a:lnTo>
                      <a:pt x="60244" y="133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47" name="Google Shape;47;p1"/>
              <p:cNvGrpSpPr/>
              <p:nvPr/>
            </p:nvGrpSpPr>
            <p:grpSpPr>
              <a:xfrm>
                <a:off x="7171101" y="-85887"/>
                <a:ext cx="2428148" cy="2245051"/>
                <a:chOff x="7171101" y="-85887"/>
                <a:chExt cx="2428148" cy="2245051"/>
              </a:xfrm>
            </p:grpSpPr>
            <p:sp>
              <p:nvSpPr>
                <p:cNvPr id="48" name="Google Shape;48;p1"/>
                <p:cNvSpPr/>
                <p:nvPr/>
              </p:nvSpPr>
              <p:spPr>
                <a:xfrm rot="-3180000">
                  <a:off x="7883525" y="112712"/>
                  <a:ext cx="242887" cy="198437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0"/>
                      </a:moveTo>
                      <a:lnTo>
                        <a:pt x="59205" y="63266"/>
                      </a:lnTo>
                      <a:lnTo>
                        <a:pt x="99337" y="120000"/>
                      </a:lnTo>
                      <a:lnTo>
                        <a:pt x="120000" y="48137"/>
                      </a:lnTo>
                      <a:lnTo>
                        <a:pt x="71324" y="3094"/>
                      </a:lnTo>
                      <a:lnTo>
                        <a:pt x="92185" y="63266"/>
                      </a:lnTo>
                      <a:lnTo>
                        <a:pt x="26026" y="584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49" name="Google Shape;49;p1"/>
                <p:cNvSpPr/>
                <p:nvPr/>
              </p:nvSpPr>
              <p:spPr>
                <a:xfrm rot="-3180000">
                  <a:off x="8014493" y="526256"/>
                  <a:ext cx="427037" cy="695325"/>
                </a:xfrm>
                <a:custGeom>
                  <a:rect b="b" l="l" r="r" t="t"/>
                  <a:pathLst>
                    <a:path extrusionOk="0" h="120000" w="120000">
                      <a:moveTo>
                        <a:pt x="83571" y="12585"/>
                      </a:moveTo>
                      <a:lnTo>
                        <a:pt x="54699" y="34341"/>
                      </a:lnTo>
                      <a:lnTo>
                        <a:pt x="18383" y="74341"/>
                      </a:lnTo>
                      <a:lnTo>
                        <a:pt x="0" y="107414"/>
                      </a:lnTo>
                      <a:lnTo>
                        <a:pt x="6654" y="120000"/>
                      </a:lnTo>
                      <a:lnTo>
                        <a:pt x="29548" y="117170"/>
                      </a:lnTo>
                      <a:lnTo>
                        <a:pt x="65187" y="89170"/>
                      </a:lnTo>
                      <a:lnTo>
                        <a:pt x="98796" y="52097"/>
                      </a:lnTo>
                      <a:lnTo>
                        <a:pt x="116616" y="26341"/>
                      </a:lnTo>
                      <a:lnTo>
                        <a:pt x="120000" y="8195"/>
                      </a:lnTo>
                      <a:lnTo>
                        <a:pt x="110187" y="0"/>
                      </a:lnTo>
                      <a:lnTo>
                        <a:pt x="94285" y="6341"/>
                      </a:lnTo>
                      <a:lnTo>
                        <a:pt x="109285" y="10439"/>
                      </a:lnTo>
                      <a:lnTo>
                        <a:pt x="98796" y="34341"/>
                      </a:lnTo>
                      <a:lnTo>
                        <a:pt x="77819" y="64000"/>
                      </a:lnTo>
                      <a:lnTo>
                        <a:pt x="39473" y="98341"/>
                      </a:lnTo>
                      <a:lnTo>
                        <a:pt x="13082" y="108682"/>
                      </a:lnTo>
                      <a:lnTo>
                        <a:pt x="15225" y="92000"/>
                      </a:lnTo>
                      <a:lnTo>
                        <a:pt x="49285" y="49170"/>
                      </a:lnTo>
                      <a:lnTo>
                        <a:pt x="93721" y="11512"/>
                      </a:lnTo>
                      <a:lnTo>
                        <a:pt x="83571" y="1258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0" name="Google Shape;50;p1"/>
                <p:cNvSpPr/>
                <p:nvPr/>
              </p:nvSpPr>
              <p:spPr>
                <a:xfrm rot="-3180000">
                  <a:off x="7712868" y="288131"/>
                  <a:ext cx="801687" cy="1425575"/>
                </a:xfrm>
                <a:custGeom>
                  <a:rect b="b" l="l" r="r" t="t"/>
                  <a:pathLst>
                    <a:path extrusionOk="0" h="120000" w="120000">
                      <a:moveTo>
                        <a:pt x="116343" y="0"/>
                      </a:moveTo>
                      <a:lnTo>
                        <a:pt x="0" y="120000"/>
                      </a:lnTo>
                      <a:lnTo>
                        <a:pt x="11508" y="116620"/>
                      </a:lnTo>
                      <a:lnTo>
                        <a:pt x="120000" y="2903"/>
                      </a:lnTo>
                      <a:lnTo>
                        <a:pt x="116343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1" name="Google Shape;51;p1"/>
                <p:cNvSpPr/>
                <p:nvPr/>
              </p:nvSpPr>
              <p:spPr>
                <a:xfrm rot="-3180000">
                  <a:off x="7783512" y="-30162"/>
                  <a:ext cx="1203325" cy="2133600"/>
                </a:xfrm>
                <a:custGeom>
                  <a:rect b="b" l="l" r="r" t="t"/>
                  <a:pathLst>
                    <a:path extrusionOk="0" h="120000" w="120000">
                      <a:moveTo>
                        <a:pt x="3791" y="90501"/>
                      </a:moveTo>
                      <a:lnTo>
                        <a:pt x="15723" y="90182"/>
                      </a:lnTo>
                      <a:lnTo>
                        <a:pt x="32763" y="95751"/>
                      </a:lnTo>
                      <a:lnTo>
                        <a:pt x="27176" y="89642"/>
                      </a:lnTo>
                      <a:lnTo>
                        <a:pt x="14645" y="86014"/>
                      </a:lnTo>
                      <a:lnTo>
                        <a:pt x="25420" y="86555"/>
                      </a:lnTo>
                      <a:lnTo>
                        <a:pt x="39068" y="91328"/>
                      </a:lnTo>
                      <a:lnTo>
                        <a:pt x="114093" y="13365"/>
                      </a:lnTo>
                      <a:lnTo>
                        <a:pt x="102879" y="4709"/>
                      </a:lnTo>
                      <a:lnTo>
                        <a:pt x="92105" y="0"/>
                      </a:lnTo>
                      <a:lnTo>
                        <a:pt x="107429" y="2482"/>
                      </a:lnTo>
                      <a:lnTo>
                        <a:pt x="120000" y="13619"/>
                      </a:lnTo>
                      <a:lnTo>
                        <a:pt x="33162" y="104152"/>
                      </a:lnTo>
                      <a:lnTo>
                        <a:pt x="19195" y="108575"/>
                      </a:lnTo>
                      <a:lnTo>
                        <a:pt x="4190" y="120000"/>
                      </a:lnTo>
                      <a:lnTo>
                        <a:pt x="0" y="116690"/>
                      </a:lnTo>
                      <a:lnTo>
                        <a:pt x="5227" y="115544"/>
                      </a:lnTo>
                      <a:lnTo>
                        <a:pt x="15004" y="107716"/>
                      </a:lnTo>
                      <a:lnTo>
                        <a:pt x="6584" y="104152"/>
                      </a:lnTo>
                      <a:lnTo>
                        <a:pt x="6584" y="101066"/>
                      </a:lnTo>
                      <a:lnTo>
                        <a:pt x="16401" y="104948"/>
                      </a:lnTo>
                      <a:lnTo>
                        <a:pt x="16401" y="101384"/>
                      </a:lnTo>
                      <a:lnTo>
                        <a:pt x="24063" y="102466"/>
                      </a:lnTo>
                      <a:lnTo>
                        <a:pt x="17080" y="97979"/>
                      </a:lnTo>
                      <a:lnTo>
                        <a:pt x="25101" y="97438"/>
                      </a:lnTo>
                      <a:lnTo>
                        <a:pt x="3791" y="9050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2" name="Google Shape;52;p1"/>
                <p:cNvSpPr/>
                <p:nvPr/>
              </p:nvSpPr>
              <p:spPr>
                <a:xfrm rot="-3180000">
                  <a:off x="8409781" y="1423193"/>
                  <a:ext cx="268287" cy="193675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28070"/>
                      </a:moveTo>
                      <a:lnTo>
                        <a:pt x="45468" y="37192"/>
                      </a:lnTo>
                      <a:lnTo>
                        <a:pt x="113937" y="120000"/>
                      </a:lnTo>
                      <a:lnTo>
                        <a:pt x="120000" y="101403"/>
                      </a:lnTo>
                      <a:lnTo>
                        <a:pt x="79702" y="40000"/>
                      </a:lnTo>
                      <a:lnTo>
                        <a:pt x="4635" y="0"/>
                      </a:lnTo>
                      <a:lnTo>
                        <a:pt x="0" y="2807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3" name="Google Shape;53;p1"/>
                <p:cNvSpPr/>
                <p:nvPr/>
              </p:nvSpPr>
              <p:spPr>
                <a:xfrm rot="-3180000">
                  <a:off x="8339931" y="1278731"/>
                  <a:ext cx="287337" cy="228600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23225"/>
                      </a:moveTo>
                      <a:lnTo>
                        <a:pt x="56983" y="44069"/>
                      </a:lnTo>
                      <a:lnTo>
                        <a:pt x="106927" y="120000"/>
                      </a:lnTo>
                      <a:lnTo>
                        <a:pt x="120000" y="88138"/>
                      </a:lnTo>
                      <a:lnTo>
                        <a:pt x="70391" y="33945"/>
                      </a:lnTo>
                      <a:lnTo>
                        <a:pt x="11731" y="0"/>
                      </a:lnTo>
                      <a:lnTo>
                        <a:pt x="0" y="23225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4" name="Google Shape;54;p1"/>
                <p:cNvSpPr/>
                <p:nvPr/>
              </p:nvSpPr>
              <p:spPr>
                <a:xfrm rot="-3180000">
                  <a:off x="7913687" y="333375"/>
                  <a:ext cx="287337" cy="233362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22773"/>
                      </a:moveTo>
                      <a:lnTo>
                        <a:pt x="52887" y="40583"/>
                      </a:lnTo>
                      <a:lnTo>
                        <a:pt x="108619" y="120000"/>
                      </a:lnTo>
                      <a:lnTo>
                        <a:pt x="120000" y="91678"/>
                      </a:lnTo>
                      <a:lnTo>
                        <a:pt x="65941" y="25401"/>
                      </a:lnTo>
                      <a:lnTo>
                        <a:pt x="9037" y="0"/>
                      </a:lnTo>
                      <a:lnTo>
                        <a:pt x="0" y="2277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55" name="Google Shape;55;p1"/>
                <p:cNvSpPr/>
                <p:nvPr/>
              </p:nvSpPr>
              <p:spPr>
                <a:xfrm rot="-3180000">
                  <a:off x="7855743" y="224631"/>
                  <a:ext cx="284162" cy="219075"/>
                </a:xfrm>
                <a:custGeom>
                  <a:rect b="b" l="l" r="r" t="t"/>
                  <a:pathLst>
                    <a:path extrusionOk="0" h="120000" w="120000">
                      <a:moveTo>
                        <a:pt x="0" y="27357"/>
                      </a:moveTo>
                      <a:lnTo>
                        <a:pt x="46036" y="40725"/>
                      </a:lnTo>
                      <a:lnTo>
                        <a:pt x="112552" y="120000"/>
                      </a:lnTo>
                      <a:lnTo>
                        <a:pt x="120000" y="95751"/>
                      </a:lnTo>
                      <a:lnTo>
                        <a:pt x="51791" y="16476"/>
                      </a:lnTo>
                      <a:lnTo>
                        <a:pt x="7277" y="0"/>
                      </a:lnTo>
                      <a:lnTo>
                        <a:pt x="0" y="2735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56" name="Google Shape;56;p1"/>
            <p:cNvCxnSpPr/>
            <p:nvPr/>
          </p:nvCxnSpPr>
          <p:spPr>
            <a:xfrm>
              <a:off x="7731125" y="133350"/>
              <a:ext cx="66675" cy="152400"/>
            </a:xfrm>
            <a:prstGeom prst="straightConnector1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arnofamily.edublogs.org/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3Qz9fnqbMB0" TargetMode="External"/><Relationship Id="rId4" Type="http://schemas.openxmlformats.org/officeDocument/2006/relationships/image" Target="../media/image4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gTcgMeEHGWk" TargetMode="External"/><Relationship Id="rId4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4.files.edl.io/67de/09/12/18/210128-03d59c9c-c0ef-4a3c-bd51-0cdc8bc9c474.pdf" TargetMode="External"/><Relationship Id="rId4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mlive.com/news/index.ssf/2016/10/gov_snyder_signs_third-grade_r.html" TargetMode="External"/><Relationship Id="rId4" Type="http://schemas.openxmlformats.org/officeDocument/2006/relationships/hyperlink" Target="http://www.resa.net/specialeducation/rti/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zielinski@appublicschools.com" TargetMode="External"/><Relationship Id="rId4" Type="http://schemas.openxmlformats.org/officeDocument/2006/relationships/hyperlink" Target="mailto:canderson@appublicschools.com" TargetMode="External"/><Relationship Id="rId5" Type="http://schemas.openxmlformats.org/officeDocument/2006/relationships/hyperlink" Target="mailto:dowd@appublicschools.com" TargetMode="External"/><Relationship Id="rId6" Type="http://schemas.openxmlformats.org/officeDocument/2006/relationships/hyperlink" Target="https://arnofamily.edublogs.org/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bit.ly/arnokinder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allenparkschools.com/apps/pages/index.jsp?uREC_ID=971870&amp;type=d&amp;pREC_ID=1292512" TargetMode="External"/><Relationship Id="rId4" Type="http://schemas.openxmlformats.org/officeDocument/2006/relationships/hyperlink" Target="https://sis.resa.net/ParentPortal/" TargetMode="External"/><Relationship Id="rId5" Type="http://schemas.openxmlformats.org/officeDocument/2006/relationships/hyperlink" Target="https://sisweb.resa.net/ParentPortal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allenparkschools.com/apps/pages/index.jsp?uREC_ID=971884&amp;type=d&amp;pREC_ID=129254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/>
          <p:nvPr>
            <p:ph idx="4294967295" type="title"/>
          </p:nvPr>
        </p:nvSpPr>
        <p:spPr>
          <a:xfrm>
            <a:off x="228600" y="762000"/>
            <a:ext cx="8229600" cy="1020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b="1" i="0" lang="en-US" sz="40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Welcome to Arno Kindergarten</a:t>
            </a:r>
            <a:endParaRPr/>
          </a:p>
        </p:txBody>
      </p:sp>
      <p:sp>
        <p:nvSpPr>
          <p:cNvPr id="125" name="Google Shape;125;p12"/>
          <p:cNvSpPr txBox="1"/>
          <p:nvPr>
            <p:ph idx="4294967295" type="body"/>
          </p:nvPr>
        </p:nvSpPr>
        <p:spPr>
          <a:xfrm>
            <a:off x="552750" y="1782750"/>
            <a:ext cx="7581300" cy="40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Comic Sans MS"/>
              <a:buNone/>
            </a:pPr>
            <a:r>
              <a:rPr b="1" i="0" lang="en-US" sz="24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We are excited to welcome your child to the Arno school family!  Kindergarten is a very important and special year in your child’s development.  We are glad you are here today to learn more about what to expect!</a:t>
            </a:r>
            <a:endParaRPr b="1" i="0" sz="2400" u="none" cap="none" strike="noStrik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Comic Sans MS"/>
              <a:buNone/>
            </a:pPr>
            <a:r>
              <a:t/>
            </a:r>
            <a:endParaRPr b="1" sz="24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2875" y="3664850"/>
            <a:ext cx="2362000" cy="23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2"/>
          <p:cNvSpPr txBox="1"/>
          <p:nvPr/>
        </p:nvSpPr>
        <p:spPr>
          <a:xfrm>
            <a:off x="3194475" y="5883350"/>
            <a:ext cx="3056400" cy="7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http://arnofamily.edublogs.org/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Young 5s or Kindergarten?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685800" y="1292650"/>
            <a:ext cx="7696200" cy="43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4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Who might be a good fit for Young 5s?</a:t>
            </a:r>
            <a:endParaRPr b="1" sz="24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Students with birthdays between July 1 and November 30</a:t>
            </a:r>
            <a:endParaRPr b="1" sz="24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Recommendation from preschool teacher or parent for an additional year of development </a:t>
            </a:r>
            <a:endParaRPr b="1" sz="24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Need for social-emotional development</a:t>
            </a:r>
            <a:endParaRPr b="1" sz="240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All students screened with Brigance tool - information will be used to recommend best placement </a:t>
            </a:r>
            <a:endParaRPr b="1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</a:rPr>
              <a:t>Kinder Tech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723900" y="1600200"/>
            <a:ext cx="7696200" cy="36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/>
              <a:t>Our kindergarteners enjoy accessing </a:t>
            </a:r>
            <a:r>
              <a:rPr lang="en-US" sz="2800">
                <a:solidFill>
                  <a:srgbClr val="9900FF"/>
                </a:solidFill>
              </a:rPr>
              <a:t>technology</a:t>
            </a:r>
            <a:r>
              <a:rPr lang="en-US" sz="2800"/>
              <a:t> to enhance their learning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90" name="Google Shape;190;p22" title="IMG 179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18800" y="2641250"/>
            <a:ext cx="5737600" cy="404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3"/>
          <p:cNvSpPr txBox="1"/>
          <p:nvPr>
            <p:ph type="title"/>
          </p:nvPr>
        </p:nvSpPr>
        <p:spPr>
          <a:xfrm>
            <a:off x="685800" y="0"/>
            <a:ext cx="68707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Zoo Phonics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196" name="Google Shape;196;p23"/>
          <p:cNvSpPr txBox="1"/>
          <p:nvPr>
            <p:ph idx="1" type="body"/>
          </p:nvPr>
        </p:nvSpPr>
        <p:spPr>
          <a:xfrm>
            <a:off x="685800" y="1295400"/>
            <a:ext cx="76962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i="0" lang="en-US" sz="280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Alphabet letter recognition and sound production with the use of animals and movement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Utilizes visual, auditory, and kinesthetic learning styles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Arial"/>
              <a:buChar char="•"/>
            </a:pPr>
            <a:r>
              <a:rPr i="0" lang="en-US" sz="280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Other Literacy Skills Practiced: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Blending sounds into words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Segmenting sounds to identify beginning, middle, and ending sounds in words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Rhyming words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Substituting or adding sounds to words to make new words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oursocalledlife.blog.com/files/2011/05/zoo-phonics.jpg" id="197" name="Google Shape;197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72100" y="5318750"/>
            <a:ext cx="3124200" cy="161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4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</a:rPr>
              <a:t>Zoo Phonics in Action</a:t>
            </a:r>
            <a:endParaRPr>
              <a:solidFill>
                <a:srgbClr val="38761D"/>
              </a:solidFill>
            </a:endParaRPr>
          </a:p>
        </p:txBody>
      </p:sp>
      <p:pic>
        <p:nvPicPr>
          <p:cNvPr id="203" name="Google Shape;203;p24" title="kinder vid 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5525" y="2057400"/>
            <a:ext cx="56696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/>
          <p:nvPr>
            <p:ph idx="4294967295" type="title"/>
          </p:nvPr>
        </p:nvSpPr>
        <p:spPr>
          <a:xfrm>
            <a:off x="685800" y="0"/>
            <a:ext cx="6870600" cy="18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b="0"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Volunteers</a:t>
            </a:r>
            <a:br>
              <a:rPr b="0"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</a:br>
            <a:endParaRPr>
              <a:solidFill>
                <a:srgbClr val="274E13"/>
              </a:solidFill>
            </a:endParaRPr>
          </a:p>
        </p:txBody>
      </p:sp>
      <p:sp>
        <p:nvSpPr>
          <p:cNvPr id="209" name="Google Shape;209;p25"/>
          <p:cNvSpPr txBox="1"/>
          <p:nvPr>
            <p:ph idx="4294967295" type="body"/>
          </p:nvPr>
        </p:nvSpPr>
        <p:spPr>
          <a:xfrm>
            <a:off x="685800" y="1032125"/>
            <a:ext cx="7696200" cy="4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Font typeface="Comic Sans MS"/>
              <a:buNone/>
            </a:pPr>
            <a:r>
              <a:rPr lang="en-US" sz="2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Classroom </a:t>
            </a:r>
            <a:r>
              <a:rPr i="0" lang="en-US" sz="280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volunteers work with our children in a variety of ways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on one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groups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prepare classroom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materials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Comic Sans MS"/>
              <a:buNone/>
            </a:pPr>
            <a:r>
              <a:rPr i="0" lang="en-US" sz="2800" u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All parents have the opportunity to volunteer at school in some way and we encourage you to do so!</a:t>
            </a:r>
            <a:endParaRPr i="0" sz="2800" u="none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Font typeface="Comic Sans MS"/>
              <a:buNone/>
            </a:pPr>
            <a:r>
              <a:rPr lang="en-US" sz="2800" u="sng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I-CHAT</a:t>
            </a:r>
            <a:r>
              <a:rPr lang="en-US" sz="2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Background Check Form</a:t>
            </a:r>
            <a:endParaRPr sz="2800">
              <a:solidFill>
                <a:schemeClr val="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More Open House 028" id="210" name="Google Shape;210;p25"/>
          <p:cNvPicPr preferRelativeResize="0"/>
          <p:nvPr/>
        </p:nvPicPr>
        <p:blipFill rotWithShape="1">
          <a:blip r:embed="rId4">
            <a:alphaModFix/>
          </a:blip>
          <a:srcRect b="13178" l="0" r="0" t="0"/>
          <a:stretch/>
        </p:blipFill>
        <p:spPr>
          <a:xfrm>
            <a:off x="4572000" y="2362200"/>
            <a:ext cx="2895600" cy="18859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6"/>
          <p:cNvSpPr txBox="1"/>
          <p:nvPr>
            <p:ph type="title"/>
          </p:nvPr>
        </p:nvSpPr>
        <p:spPr>
          <a:xfrm>
            <a:off x="685800" y="152400"/>
            <a:ext cx="6870600" cy="822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216" name="Google Shape;216;p26"/>
          <p:cNvSpPr txBox="1"/>
          <p:nvPr>
            <p:ph idx="1" type="body"/>
          </p:nvPr>
        </p:nvSpPr>
        <p:spPr>
          <a:xfrm>
            <a:off x="333050" y="1053700"/>
            <a:ext cx="8061300" cy="44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Join the PTA and Be in the Know</a:t>
            </a:r>
            <a:endParaRPr sz="2400" u="sng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1F497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i="1" lang="en-US" sz="2600">
                <a:solidFill>
                  <a:srgbClr val="00FF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Purpose</a:t>
            </a:r>
            <a:r>
              <a:rPr lang="en-US" sz="2600">
                <a:solidFill>
                  <a:srgbClr val="00FF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- To make every child’s potential a reality by     </a:t>
            </a:r>
            <a:endParaRPr sz="2600">
              <a:solidFill>
                <a:srgbClr val="00FF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00FF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engaging and empowering families and communities to </a:t>
            </a:r>
            <a:endParaRPr sz="2600">
              <a:solidFill>
                <a:srgbClr val="00FF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rgbClr val="00FF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advocate for all children</a:t>
            </a:r>
            <a:endParaRPr sz="2600">
              <a:solidFill>
                <a:srgbClr val="00FF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1F497D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are Stronger together as a Community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·Membership Cost - 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·PTA Meetings held 1</a:t>
            </a:r>
            <a:r>
              <a:rPr baseline="30000"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Thursday of every month in the cafeteria at 6:30pm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·Babysitting services are provided</a:t>
            </a:r>
            <a:endParaRPr sz="24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Arno PTA Block Letters.jpg" id="217" name="Google Shape;21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5675" y="231300"/>
            <a:ext cx="5978276" cy="90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7"/>
          <p:cNvSpPr txBox="1"/>
          <p:nvPr>
            <p:ph type="title"/>
          </p:nvPr>
        </p:nvSpPr>
        <p:spPr>
          <a:xfrm>
            <a:off x="685800" y="152400"/>
            <a:ext cx="7241100" cy="8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Font typeface="Arial"/>
              <a:buNone/>
            </a:pPr>
            <a:r>
              <a:rPr b="0" i="0" lang="en-US" sz="38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Parents Play An Important Role</a:t>
            </a:r>
            <a:endParaRPr sz="3800">
              <a:solidFill>
                <a:srgbClr val="274E13"/>
              </a:solidFill>
            </a:endParaRPr>
          </a:p>
        </p:txBody>
      </p:sp>
      <p:sp>
        <p:nvSpPr>
          <p:cNvPr id="223" name="Google Shape;223;p27"/>
          <p:cNvSpPr txBox="1"/>
          <p:nvPr>
            <p:ph idx="1" type="body"/>
          </p:nvPr>
        </p:nvSpPr>
        <p:spPr>
          <a:xfrm>
            <a:off x="685800" y="1258100"/>
            <a:ext cx="7696200" cy="46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800"/>
              <a:buFont typeface="Comic Sans MS"/>
              <a:buChar char="•"/>
            </a:pPr>
            <a:r>
              <a:rPr i="0" lang="en-US" sz="28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It is OUR job to work </a:t>
            </a:r>
            <a:r>
              <a:rPr b="1" i="0" lang="en-US" sz="28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together</a:t>
            </a:r>
            <a:r>
              <a:rPr i="0" lang="en-US" sz="28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 to build a friendly, respectful relationship that will help make school a positive experience for your child.  This is a PARTNERSHIP!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your child with homework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on skills at home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school notes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to and/or with your child EVERY DAY!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15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2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8"/>
          <p:cNvSpPr txBox="1"/>
          <p:nvPr>
            <p:ph type="title"/>
          </p:nvPr>
        </p:nvSpPr>
        <p:spPr>
          <a:xfrm>
            <a:off x="655525" y="137250"/>
            <a:ext cx="68706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r>
              <a:rPr lang="en-US">
                <a:solidFill>
                  <a:srgbClr val="38761D"/>
                </a:solidFill>
              </a:rPr>
              <a:t>Tidbits</a:t>
            </a:r>
            <a:r>
              <a:rPr lang="en-US"/>
              <a:t>	</a:t>
            </a:r>
            <a:endParaRPr/>
          </a:p>
        </p:txBody>
      </p:sp>
      <p:sp>
        <p:nvSpPr>
          <p:cNvPr id="229" name="Google Shape;229;p28"/>
          <p:cNvSpPr txBox="1"/>
          <p:nvPr>
            <p:ph idx="1" type="body"/>
          </p:nvPr>
        </p:nvSpPr>
        <p:spPr>
          <a:xfrm>
            <a:off x="776650" y="1821225"/>
            <a:ext cx="7696200" cy="36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The State has passed the 3rd Grade Reading Law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400" u="sng">
                <a:solidFill>
                  <a:schemeClr val="hlink"/>
                </a:solidFill>
                <a:hlinkClick r:id="rId3"/>
              </a:rPr>
              <a:t>http://www.mlive.com/news/index.ssf/2016/10/gov_snyder_signs_third-grade_r.html</a:t>
            </a:r>
            <a:endParaRPr sz="1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431800" lvl="0" marL="457200" rtl="0" algn="l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Arno follows a system of support (MTSS) where test data and interventions ensure all kids learn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400" u="sng">
                <a:solidFill>
                  <a:schemeClr val="hlink"/>
                </a:solidFill>
                <a:hlinkClick r:id="rId4"/>
              </a:rPr>
              <a:t>http://www.resa.net/specialeducation/rti/</a:t>
            </a:r>
            <a:endParaRPr sz="1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type="title"/>
          </p:nvPr>
        </p:nvSpPr>
        <p:spPr>
          <a:xfrm>
            <a:off x="274325" y="152400"/>
            <a:ext cx="8172300" cy="101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74E13"/>
                </a:solidFill>
              </a:rPr>
              <a:t>What can you do this summer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235" name="Google Shape;235;p29"/>
          <p:cNvSpPr txBox="1"/>
          <p:nvPr>
            <p:ph idx="1" type="body"/>
          </p:nvPr>
        </p:nvSpPr>
        <p:spPr>
          <a:xfrm>
            <a:off x="685800" y="1165800"/>
            <a:ext cx="7696200" cy="432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Establish a routine with your child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Talk with your child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Give your child opportunities to cut, glue, write and draw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Share literacy experiences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 Utilize Environmental Print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400">
                <a:latin typeface="Arial"/>
                <a:ea typeface="Arial"/>
                <a:cs typeface="Arial"/>
                <a:sym typeface="Arial"/>
              </a:rPr>
              <a:t>                 Read, Read, Read!</a:t>
            </a:r>
            <a:endParaRPr b="1"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Play games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Have playdates for your child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Cook together</a:t>
            </a:r>
            <a:endParaRPr sz="24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Go and explore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0"/>
          <p:cNvSpPr txBox="1"/>
          <p:nvPr>
            <p:ph type="title"/>
          </p:nvPr>
        </p:nvSpPr>
        <p:spPr>
          <a:xfrm>
            <a:off x="685800" y="152400"/>
            <a:ext cx="6870600" cy="78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in your folder?</a:t>
            </a:r>
            <a:endParaRPr/>
          </a:p>
        </p:txBody>
      </p:sp>
      <p:sp>
        <p:nvSpPr>
          <p:cNvPr id="241" name="Google Shape;241;p30"/>
          <p:cNvSpPr txBox="1"/>
          <p:nvPr>
            <p:ph idx="1" type="body"/>
          </p:nvPr>
        </p:nvSpPr>
        <p:spPr>
          <a:xfrm>
            <a:off x="685800" y="1059225"/>
            <a:ext cx="7696200" cy="487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4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“A Day in Kindergarten” typical daily schedule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Kindergarten Readiness Information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Speech and Language FAQ’s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Comparison of Early Childhood Programming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“The Backyard” - Level A (</a:t>
            </a:r>
            <a:r>
              <a:rPr lang="en-US" sz="2800" u="sng">
                <a:latin typeface="Arial"/>
                <a:ea typeface="Arial"/>
                <a:cs typeface="Arial"/>
                <a:sym typeface="Arial"/>
              </a:rPr>
              <a:t>Beginning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of Kindergarten Expectation) Paper Book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Wil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Book - Level D (</a:t>
            </a:r>
            <a:r>
              <a:rPr lang="en-US" sz="2800" u="sng">
                <a:latin typeface="Arial"/>
                <a:ea typeface="Arial"/>
                <a:cs typeface="Arial"/>
                <a:sym typeface="Arial"/>
              </a:rPr>
              <a:t>End</a:t>
            </a:r>
            <a:r>
              <a:rPr lang="en-US" sz="2800">
                <a:latin typeface="Arial"/>
                <a:ea typeface="Arial"/>
                <a:cs typeface="Arial"/>
                <a:sym typeface="Arial"/>
              </a:rPr>
              <a:t> of Kindergarten Expectation)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/>
          <p:nvPr>
            <p:ph type="title"/>
          </p:nvPr>
        </p:nvSpPr>
        <p:spPr>
          <a:xfrm>
            <a:off x="685800" y="152400"/>
            <a:ext cx="6870600" cy="62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About Arno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3"/>
          <p:cNvSpPr txBox="1"/>
          <p:nvPr>
            <p:ph idx="1" type="body"/>
          </p:nvPr>
        </p:nvSpPr>
        <p:spPr>
          <a:xfrm>
            <a:off x="94600" y="567575"/>
            <a:ext cx="7785000" cy="48810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Office Staff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Principal: Stephen Zielinski- </a:t>
            </a:r>
            <a:r>
              <a:rPr lang="en-US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zielinski@appublicschools.com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Secretary: Cathy Anderson- </a:t>
            </a:r>
            <a:r>
              <a:rPr lang="en-US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canderson@appublicschools.com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Student Advocate: Kim Dowd- </a:t>
            </a:r>
            <a:r>
              <a:rPr lang="en-US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dowd@appublicschools.com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School Hours: 8:30-3:30 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Arno Blog: </a:t>
            </a:r>
            <a:r>
              <a:rPr lang="en-US" sz="17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arnofamily.edublogs.org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Phone- 313-827-1050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700">
                <a:latin typeface="Arial"/>
                <a:ea typeface="Arial"/>
                <a:cs typeface="Arial"/>
                <a:sym typeface="Arial"/>
              </a:rPr>
              <a:t>Support Services</a:t>
            </a:r>
            <a:endParaRPr b="1"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Resource Room- Michelle Sbonek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Social Work- Sandy Bennett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700">
                <a:latin typeface="Arial"/>
                <a:ea typeface="Arial"/>
                <a:cs typeface="Arial"/>
                <a:sym typeface="Arial"/>
              </a:rPr>
              <a:t>Speech and Language- Andrea Alvarez</a:t>
            </a: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1"/>
          <p:cNvSpPr txBox="1"/>
          <p:nvPr>
            <p:ph type="title"/>
          </p:nvPr>
        </p:nvSpPr>
        <p:spPr>
          <a:xfrm>
            <a:off x="685800" y="152400"/>
            <a:ext cx="6870600" cy="86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74E13"/>
                </a:solidFill>
              </a:rPr>
              <a:t>What’s Next?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247" name="Google Shape;247;p31"/>
          <p:cNvSpPr txBox="1"/>
          <p:nvPr>
            <p:ph idx="1" type="body"/>
          </p:nvPr>
        </p:nvSpPr>
        <p:spPr>
          <a:xfrm>
            <a:off x="2042400" y="1021500"/>
            <a:ext cx="4773000" cy="547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Be sure to sign up for a screening session taking place on </a:t>
            </a:r>
            <a:endParaRPr b="1" sz="3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May 14 &amp; 15</a:t>
            </a:r>
            <a:endParaRPr b="1" sz="3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between 8:30-3:30 pm. </a:t>
            </a:r>
            <a:endParaRPr b="1" sz="3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bit.ly/arnokinder</a:t>
            </a:r>
            <a:endParaRPr sz="30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If you are not available that day, please see a staff member. </a:t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0050" y="1219200"/>
            <a:ext cx="5486400" cy="3641725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32"/>
          <p:cNvSpPr txBox="1"/>
          <p:nvPr>
            <p:ph idx="1" type="body"/>
          </p:nvPr>
        </p:nvSpPr>
        <p:spPr>
          <a:xfrm>
            <a:off x="685800" y="1143000"/>
            <a:ext cx="76962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t/>
            </a:r>
            <a:endParaRPr b="0" i="0" sz="4800" u="none">
              <a:solidFill>
                <a:srgbClr val="66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6600FF"/>
              </a:buClr>
              <a:buFont typeface="Arial"/>
              <a:buNone/>
            </a:pPr>
            <a:r>
              <a:rPr b="0" i="0" lang="en-US" sz="4800" u="none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See you in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6600FF"/>
              </a:buClr>
              <a:buFont typeface="Arial"/>
              <a:buNone/>
            </a:pPr>
            <a:r>
              <a:rPr b="0" i="0" lang="en-US" sz="4800" u="none">
                <a:solidFill>
                  <a:srgbClr val="6600FF"/>
                </a:solidFill>
                <a:latin typeface="Arial"/>
                <a:ea typeface="Arial"/>
                <a:cs typeface="Arial"/>
                <a:sym typeface="Arial"/>
              </a:rPr>
              <a:t>September!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 txBox="1"/>
          <p:nvPr>
            <p:ph type="title"/>
          </p:nvPr>
        </p:nvSpPr>
        <p:spPr>
          <a:xfrm>
            <a:off x="685800" y="152400"/>
            <a:ext cx="6870600" cy="594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About Arno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4"/>
          <p:cNvSpPr txBox="1"/>
          <p:nvPr>
            <p:ph idx="1" type="body"/>
          </p:nvPr>
        </p:nvSpPr>
        <p:spPr>
          <a:xfrm>
            <a:off x="113500" y="652675"/>
            <a:ext cx="8532600" cy="51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General Information</a:t>
            </a:r>
            <a:endParaRPr b="1"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Lunch-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Kindergarten lunch time is 11:00-11:40 20 (eat)/20 (recess)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Hot Lunch, Salad Bar, and PB &amp; J are available for purchase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District Lunch Info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000000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Parent Connect</a:t>
            </a: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Link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A web program that allows parents to view information about their child.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000">
                <a:latin typeface="Arial"/>
                <a:ea typeface="Arial"/>
                <a:cs typeface="Arial"/>
                <a:sym typeface="Arial"/>
              </a:rPr>
              <a:t>Title 1/31A-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Academic Support for those who qualify in reading and math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"/>
          <p:cNvSpPr txBox="1"/>
          <p:nvPr>
            <p:ph type="title"/>
          </p:nvPr>
        </p:nvSpPr>
        <p:spPr>
          <a:xfrm>
            <a:off x="685800" y="152400"/>
            <a:ext cx="6870600" cy="717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74E13"/>
                </a:solidFill>
              </a:rPr>
              <a:t>About Arno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145" name="Google Shape;145;p15"/>
          <p:cNvSpPr txBox="1"/>
          <p:nvPr>
            <p:ph idx="1" type="body"/>
          </p:nvPr>
        </p:nvSpPr>
        <p:spPr>
          <a:xfrm>
            <a:off x="780225" y="794575"/>
            <a:ext cx="7696200" cy="4663500"/>
          </a:xfrm>
          <a:prstGeom prst="rect">
            <a:avLst/>
          </a:prstGeom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First Day Info- </a:t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You will receive a Welcome letter in August!</a:t>
            </a:r>
            <a:endParaRPr sz="2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Arrival Procedure- Line up by class at Door 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Dismissal Procedure- Parents line up to receive your child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Busses- </a:t>
            </a: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Blue</a:t>
            </a:r>
            <a:r>
              <a:rPr lang="en-US" sz="1800">
                <a:latin typeface="Arial"/>
                <a:ea typeface="Arial"/>
                <a:cs typeface="Arial"/>
                <a:sym typeface="Arial"/>
              </a:rPr>
              <a:t> Bus- Please watch for more info in August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**Please let the office know if your child will not be taking the bus</a:t>
            </a:r>
            <a:endParaRPr sz="1800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Latchkey- </a:t>
            </a:r>
            <a:r>
              <a:rPr b="1"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More Info</a:t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Available every school day in session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Hours: 7:00-8:30/3:30-6:00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2032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685800" y="152400"/>
            <a:ext cx="6870600" cy="80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</a:rPr>
              <a:t>Medical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51" name="Google Shape;151;p16"/>
          <p:cNvSpPr txBox="1"/>
          <p:nvPr>
            <p:ph idx="1" type="body"/>
          </p:nvPr>
        </p:nvSpPr>
        <p:spPr>
          <a:xfrm>
            <a:off x="685800" y="852450"/>
            <a:ext cx="7696200" cy="46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>
                <a:latin typeface="Arial"/>
                <a:ea typeface="Arial"/>
                <a:cs typeface="Arial"/>
                <a:sym typeface="Arial"/>
              </a:rPr>
              <a:t>Please inform us of any medical issues your child may have.</a:t>
            </a:r>
            <a:endParaRPr sz="36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02E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402E00"/>
                </a:solidFill>
                <a:latin typeface="Arial"/>
                <a:ea typeface="Arial"/>
                <a:cs typeface="Arial"/>
                <a:sym typeface="Arial"/>
              </a:rPr>
              <a:t>Our student advocate can give both prescription and over-the-counter medications. </a:t>
            </a:r>
            <a:endParaRPr sz="2400">
              <a:solidFill>
                <a:srgbClr val="402E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02E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402E00"/>
                </a:solidFill>
                <a:latin typeface="Arial"/>
                <a:ea typeface="Arial"/>
                <a:cs typeface="Arial"/>
                <a:sym typeface="Arial"/>
              </a:rPr>
              <a:t>Must have medication permit form for each medication.</a:t>
            </a:r>
            <a:endParaRPr sz="2400">
              <a:solidFill>
                <a:srgbClr val="402E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02E00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402E00"/>
                </a:solidFill>
                <a:latin typeface="Arial"/>
                <a:ea typeface="Arial"/>
                <a:cs typeface="Arial"/>
                <a:sym typeface="Arial"/>
              </a:rPr>
              <a:t>Medication must be in child’s name and in the </a:t>
            </a:r>
            <a:r>
              <a:rPr b="1" lang="en-US" sz="2400">
                <a:solidFill>
                  <a:srgbClr val="402E00"/>
                </a:solidFill>
                <a:latin typeface="Arial"/>
                <a:ea typeface="Arial"/>
                <a:cs typeface="Arial"/>
                <a:sym typeface="Arial"/>
              </a:rPr>
              <a:t>original container</a:t>
            </a:r>
            <a:endParaRPr b="1" sz="2400">
              <a:solidFill>
                <a:srgbClr val="402E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02E00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402E00"/>
                </a:solidFill>
                <a:latin typeface="Arial"/>
                <a:ea typeface="Arial"/>
                <a:cs typeface="Arial"/>
                <a:sym typeface="Arial"/>
              </a:rPr>
              <a:t>Parents need to transport all medications</a:t>
            </a:r>
            <a:endParaRPr b="1" sz="2400">
              <a:solidFill>
                <a:srgbClr val="402E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685800" y="152400"/>
            <a:ext cx="6870600" cy="935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274E13"/>
                </a:solidFill>
              </a:rPr>
              <a:t>Specials</a:t>
            </a:r>
            <a:endParaRPr>
              <a:solidFill>
                <a:srgbClr val="274E13"/>
              </a:solidFill>
            </a:endParaRPr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170275" y="1201325"/>
            <a:ext cx="8447100" cy="42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000">
                <a:latin typeface="Arial"/>
                <a:ea typeface="Arial"/>
                <a:cs typeface="Arial"/>
                <a:sym typeface="Arial"/>
              </a:rPr>
              <a:t>Kindergarten students attend 5 specials a week plus book checkout: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64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Gym</a:t>
            </a:r>
            <a:endParaRPr sz="24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Art</a:t>
            </a:r>
            <a:endParaRPr sz="24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Music</a:t>
            </a:r>
            <a:endParaRPr sz="24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Media/Book Check Out</a:t>
            </a:r>
            <a:endParaRPr sz="24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900FF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Media Technology</a:t>
            </a:r>
            <a:endParaRPr sz="24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FF00"/>
              </a:solidFill>
            </a:endParaRPr>
          </a:p>
        </p:txBody>
      </p:sp>
      <p:pic>
        <p:nvPicPr>
          <p:cNvPr descr="This image rendered as PNG in" id="158" name="Google Shape;15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5425" y="3027000"/>
            <a:ext cx="1825625" cy="182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38761D"/>
                </a:solidFill>
              </a:rPr>
              <a:t>Kindergarten Expectations</a:t>
            </a:r>
            <a:endParaRPr sz="3600">
              <a:solidFill>
                <a:srgbClr val="38761D"/>
              </a:solidFill>
            </a:endParaRPr>
          </a:p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723900" y="1752600"/>
            <a:ext cx="7696200" cy="411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400">
                <a:latin typeface="Questrial"/>
                <a:ea typeface="Questrial"/>
                <a:cs typeface="Questrial"/>
                <a:sym typeface="Questrial"/>
              </a:rPr>
              <a:t>Academics</a:t>
            </a:r>
            <a:endParaRPr b="1" sz="24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u="sng">
                <a:solidFill>
                  <a:srgbClr val="9900FF"/>
                </a:solidFill>
                <a:latin typeface="Questrial"/>
                <a:ea typeface="Questrial"/>
                <a:cs typeface="Questrial"/>
                <a:sym typeface="Questrial"/>
              </a:rPr>
              <a:t>Reading</a:t>
            </a: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: identify letters and sounds, read simple sentences and books with several sentences per page, “sound out” words, comprehend stories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u="sng">
                <a:solidFill>
                  <a:srgbClr val="9900FF"/>
                </a:solidFill>
                <a:latin typeface="Questrial"/>
                <a:ea typeface="Questrial"/>
                <a:cs typeface="Questrial"/>
                <a:sym typeface="Questrial"/>
              </a:rPr>
              <a:t>Mathematics</a:t>
            </a: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: count to 100, identify and describe shapes, add and subtract, identify numbers, patterning </a:t>
            </a:r>
            <a:r>
              <a:rPr lang="en-US" sz="2400" u="sng">
                <a:solidFill>
                  <a:srgbClr val="9900FF"/>
                </a:solidFill>
                <a:latin typeface="Questrial"/>
                <a:ea typeface="Questrial"/>
                <a:cs typeface="Questrial"/>
                <a:sym typeface="Questrial"/>
              </a:rPr>
              <a:t>Writing</a:t>
            </a:r>
            <a:r>
              <a:rPr lang="en-US" sz="2400">
                <a:solidFill>
                  <a:srgbClr val="9900FF"/>
                </a:solidFill>
                <a:latin typeface="Questrial"/>
                <a:ea typeface="Questrial"/>
                <a:cs typeface="Questrial"/>
                <a:sym typeface="Questrial"/>
              </a:rPr>
              <a:t>:</a:t>
            </a: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 Write first and last name, writes simple words, spells other words phonetically, writes 1-2 simple sentences with support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685800" y="152400"/>
            <a:ext cx="68706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38761D"/>
                </a:solidFill>
              </a:rPr>
              <a:t>Kindergarten Expectations</a:t>
            </a:r>
            <a:endParaRPr sz="3600">
              <a:solidFill>
                <a:srgbClr val="38761D"/>
              </a:solidFill>
            </a:endParaRPr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685800" y="1828800"/>
            <a:ext cx="7696200" cy="365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400">
                <a:solidFill>
                  <a:srgbClr val="9900FF"/>
                </a:solidFill>
                <a:latin typeface="Questrial"/>
                <a:ea typeface="Questrial"/>
                <a:cs typeface="Questrial"/>
                <a:sym typeface="Questrial"/>
              </a:rPr>
              <a:t>Social/Emotional</a:t>
            </a:r>
            <a:endParaRPr b="1" sz="2400">
              <a:solidFill>
                <a:srgbClr val="9900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Take turns, use conflict resolution to solve problems, share with others, self-control, exhibit positive behavior towards others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400">
                <a:solidFill>
                  <a:srgbClr val="9900FF"/>
                </a:solidFill>
                <a:latin typeface="Questrial"/>
                <a:ea typeface="Questrial"/>
                <a:cs typeface="Questrial"/>
                <a:sym typeface="Questrial"/>
              </a:rPr>
              <a:t>Fine/Gross Motor Skills</a:t>
            </a:r>
            <a:endParaRPr b="1" sz="2400">
              <a:solidFill>
                <a:srgbClr val="9900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Proper pencil and scissor grip, body control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3000">
                <a:latin typeface="Questrial"/>
                <a:ea typeface="Questrial"/>
                <a:cs typeface="Questrial"/>
                <a:sym typeface="Questrial"/>
              </a:rPr>
              <a:t>...and so much more!</a:t>
            </a:r>
            <a:endParaRPr b="1" sz="3000">
              <a:latin typeface="Questrial"/>
              <a:ea typeface="Questrial"/>
              <a:cs typeface="Questrial"/>
              <a:sym typeface="Questrial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602950" y="-363100"/>
            <a:ext cx="6950100" cy="1600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38761D"/>
                </a:solidFill>
              </a:rPr>
              <a:t>Positive Behavior Support</a:t>
            </a:r>
            <a:endParaRPr>
              <a:solidFill>
                <a:srgbClr val="38761D"/>
              </a:solidFill>
            </a:endParaRPr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685800" y="1237100"/>
            <a:ext cx="7696200" cy="298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Positive Behavior Support Program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Implemented in grades K-5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Questrial"/>
              <a:buChar char="●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Students learn about positive choices, and are rewarded for making them!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Questrial"/>
              <a:buChar char="○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Cougar Cash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Questrial"/>
              <a:buChar char="○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PBIS Reward Days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Font typeface="Questrial"/>
              <a:buChar char="○"/>
            </a:pPr>
            <a:r>
              <a:rPr lang="en-US" sz="2400">
                <a:latin typeface="Questrial"/>
                <a:ea typeface="Questrial"/>
                <a:cs typeface="Questrial"/>
                <a:sym typeface="Questrial"/>
              </a:rPr>
              <a:t>Super Cougar Lunch</a:t>
            </a:r>
            <a:endParaRPr sz="2400"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descr="IMG_9913.JPG" id="177" name="Google Shape;17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050" y="4176550"/>
            <a:ext cx="3936174" cy="250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